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3" r:id="rId26"/>
    <p:sldId id="284" r:id="rId27"/>
    <p:sldId id="291" r:id="rId28"/>
    <p:sldId id="290" r:id="rId29"/>
    <p:sldId id="285" r:id="rId30"/>
    <p:sldId id="286" r:id="rId31"/>
    <p:sldId id="292" r:id="rId32"/>
    <p:sldId id="287" r:id="rId33"/>
    <p:sldId id="293" r:id="rId34"/>
    <p:sldId id="288" r:id="rId35"/>
    <p:sldId id="294" r:id="rId3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mp>
</file>

<file path=ppt/media/image10.tmp>
</file>

<file path=ppt/media/image11.png>
</file>

<file path=ppt/media/image12.tmp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mp>
</file>

<file path=ppt/media/image2.tmp>
</file>

<file path=ppt/media/image20.png>
</file>

<file path=ppt/media/image21.png>
</file>

<file path=ppt/media/image22.tmp>
</file>

<file path=ppt/media/image23.png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tmp>
</file>

<file path=ppt/media/image30.tmp>
</file>

<file path=ppt/media/image31.tmp>
</file>

<file path=ppt/media/image32.tmp>
</file>

<file path=ppt/media/image33.tmp>
</file>

<file path=ppt/media/image34.tmp>
</file>

<file path=ppt/media/image35.tmp>
</file>

<file path=ppt/media/image36.tmp>
</file>

<file path=ppt/media/image4.tmp>
</file>

<file path=ppt/media/image5.tmp>
</file>

<file path=ppt/media/image6.tmp>
</file>

<file path=ppt/media/image7.tmp>
</file>

<file path=ppt/media/image8.png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FFEB17-392D-48E3-429D-E210D26BF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A52C4B1-332C-0329-B7FD-A1329AE00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872AC71-8ADD-B9EE-C7A8-98FF3AB2D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D6BBE86-4ED1-5E5C-87FC-D89A74770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35F69D4-7335-5EEC-4EB6-A3C55B2D7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2211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D9FF77-56B3-FF3B-05BD-83DBC0E02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74402DC-B702-25E5-F642-3D76782B8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04D104-6D5D-07A8-43A3-3496F938E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6D6912E-4E7E-16B3-F56F-E2951F1E4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EF7066-2FA3-E299-1258-CDC5017D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0923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4C28914-CF01-4AF5-8729-8CC20FA121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0FA95B7-F9AB-64A2-A94A-5A242A3A3A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5DB5F6-E47E-8577-2CC2-8086CEF52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DFD6923-4D78-692E-DE21-8EF550BD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9436CE-1F20-82DA-D2D0-72CCDB114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9677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A3B09F-151F-AB39-C5A2-B27F6386B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957DFD-8EF2-A485-A413-CBB73E970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45CBFBE-46B5-3F53-6D3A-F95D4E87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8C87424-B597-8AC6-CDFF-02D809401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ED7A29-06E5-93F4-F6EE-C7A75EC8C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9185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E380F8-D1B1-E872-C95D-231886FA9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4124D0-B257-C1B1-39F9-F2FF3EB8F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24CFA0-29D0-1E45-41AE-3E83013D8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9503CC-39FC-B06F-9A21-188589560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9F38868-DF73-7E4B-45BF-8BA13E38A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3234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F9900A-4B96-A609-5C06-7A151E7E5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DAD18D-6A13-EE7D-E3DA-8EFD2A1C85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500CAD6-A913-37A8-448B-27C7B3F37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19D586E-5B49-1D62-F638-43162638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DDED6D8-F7AC-FF68-76F9-1BB01AC0B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EE6300F-281B-C8AE-34F5-2647EE99E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6972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018F85-2D88-32A8-93D3-142A79926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938ABFF-CECD-C135-89D5-816E87278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F521FF2-3C25-AE56-D1FC-3FAB01ECC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444DBC9-7698-A0F7-8E63-5265D7F8FF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BA5510B-D10F-7A77-8601-DD3ED9A406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C958365-E187-C970-209E-29726601F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62D4BF7-8001-8381-D9B7-EABA6398F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6978A68-F454-F31F-6B4A-FEE15BC75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7143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F6A4B0-0831-CA21-C997-5E958ACAE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75433F0-AACF-BF89-2A68-6633786DE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060F1F3-4377-3B54-61FD-F60011FA1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FB024EE-C603-F95D-384B-FB8475333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2846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66A0AFE-490D-E789-D96A-143D601D3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A1E5A4F-AE28-D1AB-665C-36E9B0B3C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B5A4AB8-775D-E0C7-9118-9B9CA80E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171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41C7E-FF4B-C8FA-9485-CC882EAD2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2D3D4D-D7A2-8244-200A-A165DC45A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5A1B246-3DA0-B5D7-ED26-5A71D9EAC2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50CF4B1-365C-043D-1CF8-0167061E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5742224-B834-21DA-9738-1CBEB3921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287ABD5-CF1D-FD0B-DB9B-D0EEBC8D0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4390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A1592C-E597-8ED9-4024-34F10F31C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E3154FB-794E-A8E3-CBA5-7BAAC038F7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47960E7-CF6C-3AA1-EAC1-92278480A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F3E51C-D2AF-2DA2-6427-3932D42D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D00AA9A-0455-EB24-8D29-5BA3B94A6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2D3247C-7C01-84B3-1989-BE77BEDF6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9934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2159B3E-B9C5-C2E0-27AA-9B1D73284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D78A2FD-901C-48D5-8D59-2FA91542E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205361D-91EC-36FE-5FB7-959E3798FB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F1FCE4-9500-497E-8EE2-676ADA986214}" type="datetimeFigureOut">
              <a:rPr lang="zh-TW" altLang="en-US" smtClean="0"/>
              <a:t>2024/3/20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12354AB-9371-A5C7-8C20-2DDB20C9E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AD4F46-8C84-4321-E70F-318137EAE9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3B8CA7-5BBC-4590-87A4-9773ABA9D6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5881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mp"/><Relationship Id="rId2" Type="http://schemas.openxmlformats.org/officeDocument/2006/relationships/image" Target="../media/image26.tm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tmp"/><Relationship Id="rId4" Type="http://schemas.openxmlformats.org/officeDocument/2006/relationships/image" Target="../media/image28.tmp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mp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mp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mp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mp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mp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mp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mp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441786-D588-ED23-E7A7-4ABDF6F1D4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3025" y="752476"/>
            <a:ext cx="9144000" cy="41529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[Lab02]</a:t>
            </a:r>
            <a:r>
              <a:rPr lang="zh-TW" altLang="en-US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請實作「</a:t>
            </a:r>
            <a:r>
              <a:rPr lang="en-US" altLang="zh-TW" sz="31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EmbeddedLinux</a:t>
            </a:r>
            <a:r>
              <a:rPr lang="zh-TW" altLang="en-US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移植及應用驅動」手冊中的第</a:t>
            </a:r>
            <a:r>
              <a:rPr lang="en-US" altLang="zh-TW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1</a:t>
            </a:r>
            <a:r>
              <a:rPr lang="zh-TW" altLang="en-US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章與第</a:t>
            </a:r>
            <a:r>
              <a:rPr lang="en-US" altLang="zh-TW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章實驗：嵌入式</a:t>
            </a:r>
            <a:r>
              <a:rPr lang="en-US" altLang="zh-TW" sz="3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Linux</a:t>
            </a:r>
            <a:r>
              <a:rPr lang="zh-TW" altLang="en-US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主機開發環境搭建與嵌入式</a:t>
            </a:r>
            <a:r>
              <a:rPr lang="en-US" altLang="zh-TW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Linux</a:t>
            </a:r>
            <a:r>
              <a:rPr lang="zh-TW" altLang="en-US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主機除錯測試環境搭建，請用實作圖解的方式說明實際的實作步驟？以及實作結果？請用實作圖解的方式說明</a:t>
            </a:r>
            <a:r>
              <a:rPr lang="en-US" altLang="zh-TW" sz="31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NFS</a:t>
            </a:r>
            <a:r>
              <a:rPr lang="zh-TW" altLang="en-US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通訊協定工具的其它功能目的與操作指令？請用實作圖解的方式介紹</a:t>
            </a:r>
            <a:r>
              <a:rPr lang="en-US" altLang="zh-TW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VMware Player</a:t>
            </a:r>
            <a:r>
              <a:rPr lang="zh-TW" altLang="en-US" sz="3100" dirty="0">
                <a:latin typeface="標楷體" panose="03000509000000000000" pitchFamily="65" charset="-120"/>
                <a:ea typeface="標楷體" panose="03000509000000000000" pitchFamily="65" charset="-120"/>
              </a:rPr>
              <a:t>工具的其它功能？</a:t>
            </a:r>
            <a:br>
              <a:rPr lang="zh-TW" altLang="en-US" sz="2200" dirty="0"/>
            </a:br>
            <a:br>
              <a:rPr lang="zh-TW" altLang="en-US" dirty="0"/>
            </a:b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63CAD9-418C-8DF5-1E1C-907AA816C9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3025" y="4077495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班級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四電子四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l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學號</a:t>
            </a:r>
            <a:r>
              <a:rPr lang="en-US" altLang="zh-TW" dirty="0"/>
              <a:t>: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B10913154</a:t>
            </a:r>
          </a:p>
          <a:p>
            <a:pPr algn="l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曹宸維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l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信箱</a:t>
            </a:r>
            <a:r>
              <a:rPr lang="en-US" altLang="zh-TW" dirty="0"/>
              <a:t>: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williamzz29420125@gmail.com</a:t>
            </a:r>
          </a:p>
          <a:p>
            <a:pPr algn="l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01010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FC9375-A270-FF02-A596-58D7247AA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4400" dirty="0"/>
              <a:t>(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</a:t>
            </a:r>
            <a:r>
              <a:rPr lang="en-US" altLang="zh-TW" sz="4400" dirty="0"/>
              <a:t>)</a:t>
            </a:r>
            <a:endParaRPr lang="zh-TW" altLang="en-US" dirty="0"/>
          </a:p>
        </p:txBody>
      </p:sp>
      <p:pic>
        <p:nvPicPr>
          <p:cNvPr id="5" name="內容版面配置區 4" descr="一張含有 文字, 螢幕擷取畫面, 軟體, 陳列 的圖片&#10;&#10;自動產生的描述">
            <a:extLst>
              <a:ext uri="{FF2B5EF4-FFF2-40B4-BE49-F238E27FC236}">
                <a16:creationId xmlns:a16="http://schemas.microsoft.com/office/drawing/2014/main" id="{1720EFDB-D06F-6D71-69F6-B42C4E0049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4836"/>
            <a:ext cx="4750044" cy="3613336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4679F725-00D3-B4B1-FD72-5DBA6F9F4F84}"/>
              </a:ext>
            </a:extLst>
          </p:cNvPr>
          <p:cNvSpPr txBox="1"/>
          <p:nvPr/>
        </p:nvSpPr>
        <p:spPr>
          <a:xfrm>
            <a:off x="6096000" y="2297395"/>
            <a:ext cx="3744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第八步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確認安裝。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E65C441-A90D-E5A6-6D14-628AF089540E}"/>
              </a:ext>
            </a:extLst>
          </p:cNvPr>
          <p:cNvSpPr/>
          <p:nvPr/>
        </p:nvSpPr>
        <p:spPr>
          <a:xfrm>
            <a:off x="3615655" y="5410898"/>
            <a:ext cx="1166070" cy="6221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0210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BA0661-F1DF-141D-9954-321654D48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4400" dirty="0"/>
              <a:t>(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</a:t>
            </a:r>
            <a:r>
              <a:rPr lang="en-US" altLang="zh-TW" sz="4400" dirty="0"/>
              <a:t>)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F234C5E-EE00-D75F-F279-452915A9C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5701" y="1873751"/>
            <a:ext cx="5692556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96B905F9-78D6-5C94-DA90-01E53DCDB4CE}"/>
              </a:ext>
            </a:extLst>
          </p:cNvPr>
          <p:cNvSpPr txBox="1"/>
          <p:nvPr/>
        </p:nvSpPr>
        <p:spPr>
          <a:xfrm>
            <a:off x="7144624" y="1978613"/>
            <a:ext cx="3744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第九步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進行安裝。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75430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7C9CE4-FB0B-052C-9215-4D500945B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4400" dirty="0"/>
              <a:t>(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</a:t>
            </a:r>
            <a:r>
              <a:rPr lang="en-US" altLang="zh-TW" sz="4400" dirty="0"/>
              <a:t>)</a:t>
            </a:r>
            <a:endParaRPr lang="zh-TW" altLang="en-US" dirty="0"/>
          </a:p>
        </p:txBody>
      </p:sp>
      <p:pic>
        <p:nvPicPr>
          <p:cNvPr id="5" name="內容版面配置區 4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9BDE553D-6713-3600-1373-C5D1C08522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96" r="996"/>
          <a:stretch/>
        </p:blipFill>
        <p:spPr>
          <a:xfrm>
            <a:off x="838200" y="2189527"/>
            <a:ext cx="4690145" cy="3637652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FC36CBD5-1D21-79C6-CE90-2A6EA0417A1A}"/>
              </a:ext>
            </a:extLst>
          </p:cNvPr>
          <p:cNvSpPr txBox="1"/>
          <p:nvPr/>
        </p:nvSpPr>
        <p:spPr>
          <a:xfrm>
            <a:off x="6096000" y="2297395"/>
            <a:ext cx="3744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第十步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安裝完成。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8D5BA6D7-C8EF-54DD-9AAD-530A1567644B}"/>
              </a:ext>
            </a:extLst>
          </p:cNvPr>
          <p:cNvSpPr/>
          <p:nvPr/>
        </p:nvSpPr>
        <p:spPr>
          <a:xfrm>
            <a:off x="4546833" y="5394120"/>
            <a:ext cx="1166070" cy="6221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894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210BD6-54BE-C1C9-76A3-05B31BDEA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DE8312B-D7E3-ADA4-6843-72B9D6A15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510" y="2141537"/>
            <a:ext cx="4807871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90EC655C-F1C5-DD82-5152-DB5C92881E5E}"/>
              </a:ext>
            </a:extLst>
          </p:cNvPr>
          <p:cNvSpPr txBox="1"/>
          <p:nvPr/>
        </p:nvSpPr>
        <p:spPr>
          <a:xfrm>
            <a:off x="6096000" y="2297395"/>
            <a:ext cx="3744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第一步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開啟虛擬機器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</a:t>
            </a:r>
            <a:r>
              <a: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點選打開虛擬機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9889B1D-1A95-C1F7-9576-3C04D4921A18}"/>
              </a:ext>
            </a:extLst>
          </p:cNvPr>
          <p:cNvSpPr/>
          <p:nvPr/>
        </p:nvSpPr>
        <p:spPr>
          <a:xfrm>
            <a:off x="2860645" y="3573710"/>
            <a:ext cx="2516697" cy="5704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7646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1923B-723F-C980-BB29-629B591EA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D4E6215-6789-78F2-580E-155D064F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41537"/>
            <a:ext cx="5760926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ABC549F4-C4D7-C81D-A04E-0D4F05BE8727}"/>
              </a:ext>
            </a:extLst>
          </p:cNvPr>
          <p:cNvSpPr txBox="1"/>
          <p:nvPr/>
        </p:nvSpPr>
        <p:spPr>
          <a:xfrm>
            <a:off x="7018788" y="2141537"/>
            <a:ext cx="39540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第二步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下載好在</a:t>
            </a:r>
            <a:r>
              <a:rPr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Tronclass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的虛擬機印象檔並且解壓縮，點選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r>
              <a:rPr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vmx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檔 虛擬環境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884E6074-0106-4FE9-271A-3408317D961E}"/>
              </a:ext>
            </a:extLst>
          </p:cNvPr>
          <p:cNvSpPr/>
          <p:nvPr/>
        </p:nvSpPr>
        <p:spPr>
          <a:xfrm>
            <a:off x="2340528" y="3143774"/>
            <a:ext cx="4258598" cy="5704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3126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F15C15-78F6-F0DD-7A2E-2D4ABF5B5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6C6E455-BE4C-5787-D39A-56C11A75D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5032" y="1690688"/>
            <a:ext cx="4807871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F21B014-AB90-38A0-1994-DDCDA502E458}"/>
              </a:ext>
            </a:extLst>
          </p:cNvPr>
          <p:cNvSpPr txBox="1"/>
          <p:nvPr/>
        </p:nvSpPr>
        <p:spPr>
          <a:xfrm>
            <a:off x="6096000" y="1690688"/>
            <a:ext cx="3954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第三步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點選編輯虛擬環境設定，優化虛擬機配置。</a:t>
            </a:r>
            <a:endParaRPr lang="zh-TW" altLang="en-US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68088CCE-4699-12A7-2A09-E88321AB92E4}"/>
              </a:ext>
            </a:extLst>
          </p:cNvPr>
          <p:cNvSpPr/>
          <p:nvPr/>
        </p:nvSpPr>
        <p:spPr>
          <a:xfrm>
            <a:off x="3095537" y="5150228"/>
            <a:ext cx="1853967" cy="6221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433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0A695F-2E10-924B-5C58-3AC7DC28E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1CD21E0-CF56-BCAB-B468-C90F80949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92300"/>
            <a:ext cx="5089557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6613A7DE-BB0B-3A67-1078-043C43B7AF93}"/>
              </a:ext>
            </a:extLst>
          </p:cNvPr>
          <p:cNvSpPr txBox="1"/>
          <p:nvPr/>
        </p:nvSpPr>
        <p:spPr>
          <a:xfrm>
            <a:off x="6205057" y="1863245"/>
            <a:ext cx="47677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第四步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編輯虛擬機機器，先是記憶體，根據主機配置修改虛擬機器記憶體大小。例如主機記憶體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1G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，那分配虛擬機器的記憶體大小應該小於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512M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，否則工作實體主機作業系統運行會卡；如果主機記憶體大於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4G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（足夠大），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那可以根據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VMware Player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的提示和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自己的需求修改記憶體大小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。注意：如果需要編譯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Android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，那記憶體大小最好大於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1G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。。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75A469FB-4C42-468D-06ED-48A3A9024920}"/>
              </a:ext>
            </a:extLst>
          </p:cNvPr>
          <p:cNvSpPr/>
          <p:nvPr/>
        </p:nvSpPr>
        <p:spPr>
          <a:xfrm>
            <a:off x="838200" y="2348917"/>
            <a:ext cx="2634842" cy="37750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D0D0C753-3945-10B4-8F92-649FAD3DD8BC}"/>
              </a:ext>
            </a:extLst>
          </p:cNvPr>
          <p:cNvSpPr/>
          <p:nvPr/>
        </p:nvSpPr>
        <p:spPr>
          <a:xfrm>
            <a:off x="4169328" y="3039837"/>
            <a:ext cx="1619076" cy="226346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579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FC9ABE-7378-A92E-C6DC-20E13DE3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88B6AB6-97CB-DF81-F3DD-DBFAA6080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4675"/>
            <a:ext cx="5089557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72CC043-F912-390E-6C73-BA454BDC8C8E}"/>
              </a:ext>
            </a:extLst>
          </p:cNvPr>
          <p:cNvSpPr txBox="1"/>
          <p:nvPr/>
        </p:nvSpPr>
        <p:spPr>
          <a:xfrm>
            <a:off x="6096000" y="1690688"/>
            <a:ext cx="45076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第五步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修改處理器數量，根據主機處理器配置修改虛擬機器處理器數量。例如筆者處理器為 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Intel Core-i3 M380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（雙核四執行緒），那處理器數量設置為 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1,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每個處理器的核心數量設置為 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4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。注意：如果設置的總核心數不要超過處理器的核心數。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3D215ABC-CC3E-71A8-501F-43C9B4D3BD37}"/>
              </a:ext>
            </a:extLst>
          </p:cNvPr>
          <p:cNvSpPr/>
          <p:nvPr/>
        </p:nvSpPr>
        <p:spPr>
          <a:xfrm>
            <a:off x="981512" y="2508308"/>
            <a:ext cx="1585520" cy="2516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9E219CC9-B35E-D113-91F1-4CE5B7E42B58}"/>
              </a:ext>
            </a:extLst>
          </p:cNvPr>
          <p:cNvSpPr/>
          <p:nvPr/>
        </p:nvSpPr>
        <p:spPr>
          <a:xfrm>
            <a:off x="3707934" y="2191889"/>
            <a:ext cx="1853967" cy="6221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6083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3D8F03-A7FD-C71D-E35F-F649D1413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DF06ECC-39E8-245B-AD43-F8E42E056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73250"/>
            <a:ext cx="5089557" cy="4351338"/>
          </a:xfrm>
        </p:spPr>
      </p:pic>
      <p:pic>
        <p:nvPicPr>
          <p:cNvPr id="4" name="圖片 3" descr="一張含有 文字, 螢幕擷取畫面, 圖表, Rectangle 的圖片&#10;&#10;自動產生的描述">
            <a:extLst>
              <a:ext uri="{FF2B5EF4-FFF2-40B4-BE49-F238E27FC236}">
                <a16:creationId xmlns:a16="http://schemas.microsoft.com/office/drawing/2014/main" id="{3C2B4DC6-A788-B835-00B2-91CB0D82CE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606" y="4048918"/>
            <a:ext cx="4252267" cy="2326501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D2F7F58-EA81-D0CD-3098-2B0F84166F92}"/>
              </a:ext>
            </a:extLst>
          </p:cNvPr>
          <p:cNvSpPr txBox="1"/>
          <p:nvPr/>
        </p:nvSpPr>
        <p:spPr>
          <a:xfrm>
            <a:off x="6096000" y="1690688"/>
            <a:ext cx="45076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第六步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確保網路連接為橋接模式，橋接的網路會將虛擬機器設定為網路上的唯一身分識別，該身分識別與主機系統不同且與主機系統無關。虛擬機器是網路中的完整參與者。它具有網路上其他機器的存取權，而網路上的其他機器可以與其連絡，就像它是網路上的實體電腦一樣。。</a:t>
            </a: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732173DE-275B-B2EF-59FF-884A314D6C4E}"/>
              </a:ext>
            </a:extLst>
          </p:cNvPr>
          <p:cNvSpPr/>
          <p:nvPr/>
        </p:nvSpPr>
        <p:spPr>
          <a:xfrm>
            <a:off x="3382978" y="2876812"/>
            <a:ext cx="2346703" cy="6221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5810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608BDB-6ABF-1DAE-ECEA-A667534F6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CDCDCBE-8FB1-7F83-FBE0-50091A0235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44700"/>
            <a:ext cx="5089557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114641B-D292-6D38-173F-5FAA43555CA6}"/>
              </a:ext>
            </a:extLst>
          </p:cNvPr>
          <p:cNvSpPr txBox="1"/>
          <p:nvPr/>
        </p:nvSpPr>
        <p:spPr>
          <a:xfrm>
            <a:off x="6264245" y="2040812"/>
            <a:ext cx="45076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第七步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增加共用目錄，共用目錄可以在虛擬機器訪問實體硬碟分區的內容，也可以將虛擬機器裡的檔複製至工作實體主機，是虛擬機器和工作實體主機很好的交流橋樑。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4C8A7ED6-815B-47C7-AA62-7F227A5E3B2C}"/>
              </a:ext>
            </a:extLst>
          </p:cNvPr>
          <p:cNvSpPr/>
          <p:nvPr/>
        </p:nvSpPr>
        <p:spPr>
          <a:xfrm>
            <a:off x="838200" y="2856420"/>
            <a:ext cx="1853967" cy="1677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F46B65B7-B3BE-D329-D954-F4F55159D6E4}"/>
              </a:ext>
            </a:extLst>
          </p:cNvPr>
          <p:cNvSpPr/>
          <p:nvPr/>
        </p:nvSpPr>
        <p:spPr>
          <a:xfrm>
            <a:off x="3481431" y="3179427"/>
            <a:ext cx="1040235" cy="2495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EEDE9AC4-CD97-F910-93D3-E977B15B0325}"/>
              </a:ext>
            </a:extLst>
          </p:cNvPr>
          <p:cNvSpPr/>
          <p:nvPr/>
        </p:nvSpPr>
        <p:spPr>
          <a:xfrm>
            <a:off x="3632433" y="5712903"/>
            <a:ext cx="1040235" cy="2495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E2C411D-49E2-A499-1476-6B7C8B948887}"/>
              </a:ext>
            </a:extLst>
          </p:cNvPr>
          <p:cNvSpPr txBox="1"/>
          <p:nvPr/>
        </p:nvSpPr>
        <p:spPr>
          <a:xfrm>
            <a:off x="581985" y="2725615"/>
            <a:ext cx="5124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 dirty="0">
                <a:solidFill>
                  <a:srgbClr val="FF0000"/>
                </a:solidFill>
              </a:rPr>
              <a:t>1.</a:t>
            </a:r>
            <a:endParaRPr lang="zh-TW" altLang="en-US" sz="1100" dirty="0">
              <a:solidFill>
                <a:srgbClr val="FF0000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928D3AC-284C-4A5A-93A0-D73C3A8B42F1}"/>
              </a:ext>
            </a:extLst>
          </p:cNvPr>
          <p:cNvSpPr txBox="1"/>
          <p:nvPr/>
        </p:nvSpPr>
        <p:spPr>
          <a:xfrm>
            <a:off x="3376218" y="2987225"/>
            <a:ext cx="5124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 dirty="0">
                <a:solidFill>
                  <a:srgbClr val="FF0000"/>
                </a:solidFill>
              </a:rPr>
              <a:t>2.</a:t>
            </a:r>
            <a:endParaRPr lang="zh-TW" altLang="en-US" sz="1100" dirty="0">
              <a:solidFill>
                <a:srgbClr val="FF000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461561B-739B-A809-507D-F4421D8554A2}"/>
              </a:ext>
            </a:extLst>
          </p:cNvPr>
          <p:cNvSpPr txBox="1"/>
          <p:nvPr/>
        </p:nvSpPr>
        <p:spPr>
          <a:xfrm>
            <a:off x="3629460" y="5455456"/>
            <a:ext cx="5124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 dirty="0">
                <a:solidFill>
                  <a:srgbClr val="FF0000"/>
                </a:solidFill>
              </a:rPr>
              <a:t>3.</a:t>
            </a:r>
            <a:endParaRPr lang="zh-TW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848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DE33B-0935-B868-483B-B8D90F3FC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27869"/>
            <a:ext cx="10515600" cy="1035050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991988-E123-00DE-9DBD-953E31EEB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65779" cy="4351338"/>
          </a:xfrm>
        </p:spPr>
        <p:txBody>
          <a:bodyPr>
            <a:norm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實作結果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問題一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請用實作圖解的方式說明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通訊協定工具的其它功能目的與操作指令？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問題二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請用實作圖解的方式介紹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VMware 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工具的其它功能？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自問自答</a:t>
            </a:r>
          </a:p>
        </p:txBody>
      </p:sp>
    </p:spTree>
    <p:extLst>
      <p:ext uri="{BB962C8B-B14F-4D97-AF65-F5344CB8AC3E}">
        <p14:creationId xmlns:p14="http://schemas.microsoft.com/office/powerpoint/2010/main" val="4163690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0E01AB-4913-6757-0D21-C229CCBA1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D2AEB27-2AD9-6982-7E5F-DB699B53F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38789"/>
            <a:ext cx="5117812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0551164-6A41-933C-DF7C-E8930BFEAD32}"/>
              </a:ext>
            </a:extLst>
          </p:cNvPr>
          <p:cNvSpPr txBox="1"/>
          <p:nvPr/>
        </p:nvSpPr>
        <p:spPr>
          <a:xfrm>
            <a:off x="6264245" y="2040812"/>
            <a:ext cx="4507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第八步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點選添加後，顯示的畫面，點選下一步。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EAFF67A1-FA8B-CA29-B2A4-7D33E862E46B}"/>
              </a:ext>
            </a:extLst>
          </p:cNvPr>
          <p:cNvSpPr/>
          <p:nvPr/>
        </p:nvSpPr>
        <p:spPr>
          <a:xfrm>
            <a:off x="3993160" y="5939405"/>
            <a:ext cx="1040235" cy="2495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5175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D5E82B-583E-1897-7A2C-7FCFD194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 descr="一張含有 文字, 螢幕擷取畫面, 陳列, 軟體 的圖片&#10;&#10;自動產生的描述">
            <a:extLst>
              <a:ext uri="{FF2B5EF4-FFF2-40B4-BE49-F238E27FC236}">
                <a16:creationId xmlns:a16="http://schemas.microsoft.com/office/drawing/2014/main" id="{F84AD0A7-B19D-5ED0-C420-CE01F491B0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146" y="2051755"/>
            <a:ext cx="4045158" cy="346092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32FDFF32-76CF-D60C-080F-FD55AA7FF671}"/>
              </a:ext>
            </a:extLst>
          </p:cNvPr>
          <p:cNvSpPr txBox="1"/>
          <p:nvPr/>
        </p:nvSpPr>
        <p:spPr>
          <a:xfrm>
            <a:off x="6264245" y="2040812"/>
            <a:ext cx="4507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第九步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選擇要共享的資料夾路徑後，點選下一步。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A064408-FB83-59B1-DFB8-39D9F081B0D9}"/>
              </a:ext>
            </a:extLst>
          </p:cNvPr>
          <p:cNvSpPr/>
          <p:nvPr/>
        </p:nvSpPr>
        <p:spPr>
          <a:xfrm>
            <a:off x="4116069" y="2986481"/>
            <a:ext cx="1040235" cy="2495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5FF2C898-67DF-4A90-59C1-DEA4117BB0B9}"/>
              </a:ext>
            </a:extLst>
          </p:cNvPr>
          <p:cNvSpPr/>
          <p:nvPr/>
        </p:nvSpPr>
        <p:spPr>
          <a:xfrm>
            <a:off x="3481431" y="5222621"/>
            <a:ext cx="1040235" cy="2495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81393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65079B-994F-05EE-A0E5-0342CFF69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建立虛擬機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1894047-9043-51FA-F822-851977EF5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8188" y="1895294"/>
            <a:ext cx="5117812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7DE8DF24-0B03-4757-DCC1-1007DC1DE6A2}"/>
              </a:ext>
            </a:extLst>
          </p:cNvPr>
          <p:cNvSpPr txBox="1"/>
          <p:nvPr/>
        </p:nvSpPr>
        <p:spPr>
          <a:xfrm>
            <a:off x="6264245" y="2040812"/>
            <a:ext cx="4507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第九步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點選啟動共享且點選完成。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C2FC2F2D-4B45-0841-FF8E-81EA588012B2}"/>
              </a:ext>
            </a:extLst>
          </p:cNvPr>
          <p:cNvSpPr/>
          <p:nvPr/>
        </p:nvSpPr>
        <p:spPr>
          <a:xfrm>
            <a:off x="4085439" y="5918908"/>
            <a:ext cx="1040235" cy="2495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9762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35728E-1BB2-18B3-CAE5-84327D6DD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啟動虛擬機器</a:t>
            </a:r>
            <a:endParaRPr lang="zh-TW" altLang="en-US" dirty="0"/>
          </a:p>
        </p:txBody>
      </p:sp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2319C0F8-6D31-5730-E252-4874E9EA5A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"/>
          <a:stretch/>
        </p:blipFill>
        <p:spPr>
          <a:xfrm>
            <a:off x="1003038" y="2177143"/>
            <a:ext cx="5092962" cy="4315732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7C708706-C4B4-3959-A1D6-96328B97A3DE}"/>
              </a:ext>
            </a:extLst>
          </p:cNvPr>
          <p:cNvSpPr txBox="1"/>
          <p:nvPr/>
        </p:nvSpPr>
        <p:spPr>
          <a:xfrm>
            <a:off x="6264245" y="2040812"/>
            <a:ext cx="4507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第一步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啟動虛擬機後，密碼為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登入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，即可登入成功。</a:t>
            </a:r>
          </a:p>
        </p:txBody>
      </p:sp>
    </p:spTree>
    <p:extLst>
      <p:ext uri="{BB962C8B-B14F-4D97-AF65-F5344CB8AC3E}">
        <p14:creationId xmlns:p14="http://schemas.microsoft.com/office/powerpoint/2010/main" val="35963502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88EC9-3337-5A9F-20E1-53285D3CD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設置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ROOT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的密碼</a:t>
            </a:r>
            <a:endParaRPr lang="zh-TW" altLang="en-US" dirty="0"/>
          </a:p>
        </p:txBody>
      </p:sp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A980B7B4-E30D-0C98-16BE-8F6D4D9099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72" r="759" b="1"/>
          <a:stretch/>
        </p:blipFill>
        <p:spPr>
          <a:xfrm>
            <a:off x="1041193" y="1878733"/>
            <a:ext cx="5054807" cy="4348163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0D3F28A-DFE7-9440-667D-A63A86AC39C7}"/>
              </a:ext>
            </a:extLst>
          </p:cNvPr>
          <p:cNvSpPr txBox="1"/>
          <p:nvPr/>
        </p:nvSpPr>
        <p:spPr>
          <a:xfrm>
            <a:off x="6264245" y="2040812"/>
            <a:ext cx="45076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第二步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登入虛擬機後，因為華清遠見開發環境預設沒有設置 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Linux Root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管理員密碼，</a:t>
            </a:r>
            <a:r>
              <a:rPr lang="zh-TW" altLang="en-US" sz="20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建議一般使用者使用普通使用者模式下操作，需要管理員操作時使用 </a:t>
            </a:r>
            <a:r>
              <a:rPr lang="en-US" altLang="zh-TW" sz="2000" dirty="0" err="1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sudo</a:t>
            </a:r>
            <a:r>
              <a:rPr lang="en-US" altLang="zh-TW" sz="20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0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命令獲取臨時管理員許可權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1954617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4FE09A-523B-7D63-F443-ACEAEAF11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-Linux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系統組態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TFTP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簡單檔案傳輸通訊協定實驗</a:t>
            </a:r>
            <a:endParaRPr lang="zh-TW" altLang="en-US" dirty="0"/>
          </a:p>
        </p:txBody>
      </p:sp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30AAAF61-61EA-9896-7D65-CEC9F2CA9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50" y="1731771"/>
            <a:ext cx="5099818" cy="4351338"/>
          </a:xfrm>
        </p:spPr>
      </p:pic>
      <p:pic>
        <p:nvPicPr>
          <p:cNvPr id="4" name="圖片 3" descr="一張含有 文字, 字型, 螢幕擷取畫面, 白色 的圖片&#10;&#10;自動產生的描述">
            <a:extLst>
              <a:ext uri="{FF2B5EF4-FFF2-40B4-BE49-F238E27FC236}">
                <a16:creationId xmlns:a16="http://schemas.microsoft.com/office/drawing/2014/main" id="{4BA8BBFC-A946-9D7C-72DC-E6143B37D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216" y="3301280"/>
            <a:ext cx="2459611" cy="121232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0B9A8C6-1D53-A173-0779-A69655BA43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247" y="4674205"/>
            <a:ext cx="5886753" cy="215911"/>
          </a:xfrm>
          <a:prstGeom prst="rect">
            <a:avLst/>
          </a:prstGeom>
        </p:spPr>
      </p:pic>
      <p:pic>
        <p:nvPicPr>
          <p:cNvPr id="9" name="圖片 8" descr="一張含有 文字, 字型, 螢幕擷取畫面, 白色 的圖片&#10;&#10;自動產生的描述">
            <a:extLst>
              <a:ext uri="{FF2B5EF4-FFF2-40B4-BE49-F238E27FC236}">
                <a16:creationId xmlns:a16="http://schemas.microsoft.com/office/drawing/2014/main" id="{BF7E4AB2-F712-FBF1-A7DB-3332DAB541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247" y="5001163"/>
            <a:ext cx="1444267" cy="1210635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182248C-543A-9C09-9A19-1D137E1C2CD6}"/>
              </a:ext>
            </a:extLst>
          </p:cNvPr>
          <p:cNvSpPr txBox="1"/>
          <p:nvPr/>
        </p:nvSpPr>
        <p:spPr>
          <a:xfrm>
            <a:off x="6115918" y="1578781"/>
            <a:ext cx="50998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TFTP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協定是簡單檔案傳輸通訊協定，基於 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UDP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協議，沒有檔案管理、用戶控制功能。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TFTP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分為伺服器端程式和用戶端程式，在主機上通常同時配置有 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TFTP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服務端和用戶端。</a:t>
            </a:r>
          </a:p>
        </p:txBody>
      </p:sp>
    </p:spTree>
    <p:extLst>
      <p:ext uri="{BB962C8B-B14F-4D97-AF65-F5344CB8AC3E}">
        <p14:creationId xmlns:p14="http://schemas.microsoft.com/office/powerpoint/2010/main" val="29010146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C003F0-4B1A-FA73-7EC8-6803780EB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-Linux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系統組態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NFS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網路檔案系統實驗</a:t>
            </a:r>
            <a:endParaRPr lang="zh-TW" altLang="en-US" dirty="0"/>
          </a:p>
        </p:txBody>
      </p:sp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A72DE503-3FD8-FD97-9CF4-4EF392F28F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11" y="1834334"/>
            <a:ext cx="5099818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DCB92DB3-F458-C32E-B594-3C28768F6DBA}"/>
              </a:ext>
            </a:extLst>
          </p:cNvPr>
          <p:cNvSpPr txBox="1"/>
          <p:nvPr/>
        </p:nvSpPr>
        <p:spPr>
          <a:xfrm>
            <a:off x="6227460" y="1204781"/>
            <a:ext cx="52766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NFS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掛載方式是開發板通過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NFS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網路工具，將放在工作主機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(Host)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上的根檔案系統，共享地下載至開 發板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(Target)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上。此時在工作主機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(Host)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中的根檔案系統所進行的操作，會同步地反映在開發板上；反之， 在開發板上進行的操作，也會同步地反映在工作主機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(Host)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中的根檔案系統上。在實際工作中，我們經常使 用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NFS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方式掛載系統，這種方式對於系統的除錯測試非常方便。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B490BA4-4B2D-786D-81A1-74EF6E6CFBFC}"/>
              </a:ext>
            </a:extLst>
          </p:cNvPr>
          <p:cNvSpPr txBox="1"/>
          <p:nvPr/>
        </p:nvSpPr>
        <p:spPr>
          <a:xfrm>
            <a:off x="6227460" y="3513105"/>
            <a:ext cx="4885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Sudo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vim  /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/exports NFS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允許掛載的目錄及許可權在檔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etc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/exports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中進行了定義</a:t>
            </a:r>
            <a:r>
              <a:rPr lang="zh-TW" altLang="en-US" dirty="0"/>
              <a:t>。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8F5057B-765E-B003-F5BF-B2D9DFD5B6E3}"/>
              </a:ext>
            </a:extLst>
          </p:cNvPr>
          <p:cNvSpPr txBox="1"/>
          <p:nvPr/>
        </p:nvSpPr>
        <p:spPr>
          <a:xfrm>
            <a:off x="6325300" y="4247036"/>
            <a:ext cx="4877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檔末尾添加如下一行</a:t>
            </a:r>
            <a:r>
              <a:rPr lang="zh-TW" altLang="en-US" dirty="0"/>
              <a:t>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/source/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rootfs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*(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rw,sync,no_root_squash,no_subtree_check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FB15B7A5-4D93-2FB2-1FFB-4AD07F7639F8}"/>
              </a:ext>
            </a:extLst>
          </p:cNvPr>
          <p:cNvSpPr/>
          <p:nvPr/>
        </p:nvSpPr>
        <p:spPr>
          <a:xfrm>
            <a:off x="1426129" y="3893085"/>
            <a:ext cx="3682766" cy="2495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E14A632-1607-BB0B-AEE7-2D03EFDD5401}"/>
              </a:ext>
            </a:extLst>
          </p:cNvPr>
          <p:cNvSpPr txBox="1"/>
          <p:nvPr/>
        </p:nvSpPr>
        <p:spPr>
          <a:xfrm>
            <a:off x="6412405" y="6145815"/>
            <a:ext cx="451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 3.</a:t>
            </a:r>
            <a:r>
              <a:rPr lang="zh-TW" altLang="en-US" dirty="0"/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最後</a:t>
            </a:r>
            <a:r>
              <a:rPr lang="en-US" altLang="zh-TW" dirty="0" err="1"/>
              <a:t>sudo</a:t>
            </a:r>
            <a:r>
              <a:rPr lang="en-US" altLang="zh-TW" dirty="0"/>
              <a:t> /</a:t>
            </a:r>
            <a:r>
              <a:rPr lang="en-US" altLang="zh-TW" dirty="0" err="1"/>
              <a:t>etc</a:t>
            </a:r>
            <a:r>
              <a:rPr lang="en-US" altLang="zh-TW" dirty="0"/>
              <a:t>/</a:t>
            </a:r>
            <a:r>
              <a:rPr lang="en-US" altLang="zh-TW" dirty="0" err="1"/>
              <a:t>init.d</a:t>
            </a:r>
            <a:r>
              <a:rPr lang="en-US" altLang="zh-TW" dirty="0"/>
              <a:t>/</a:t>
            </a:r>
            <a:r>
              <a:rPr lang="en-US" altLang="zh-TW" dirty="0" err="1"/>
              <a:t>nfs</a:t>
            </a:r>
            <a:r>
              <a:rPr lang="en-US" altLang="zh-TW" dirty="0"/>
              <a:t>-kernel-server restart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重啟服務。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8E7DEA7-925A-11F5-4394-F9C6D1B10444}"/>
              </a:ext>
            </a:extLst>
          </p:cNvPr>
          <p:cNvSpPr txBox="1"/>
          <p:nvPr/>
        </p:nvSpPr>
        <p:spPr>
          <a:xfrm>
            <a:off x="6328516" y="4765553"/>
            <a:ext cx="61659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/source/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rootfs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是要共用的目錄，*代表允許所有的網路段訪問，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rw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是可讀寫許可權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,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sync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是資料 同步寫入記憶體和硬碟，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no_root_squash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是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用戶端分享目錄使用者的許可權，如果用戶端使用的是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root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用戶，那麼對於該共用目錄而言，該用戶端就具有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root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許可權。</a:t>
            </a:r>
          </a:p>
        </p:txBody>
      </p:sp>
    </p:spTree>
    <p:extLst>
      <p:ext uri="{BB962C8B-B14F-4D97-AF65-F5344CB8AC3E}">
        <p14:creationId xmlns:p14="http://schemas.microsoft.com/office/powerpoint/2010/main" val="20692975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7A2536-3AD0-B642-E1F1-3A72130DD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實作結果</a:t>
            </a:r>
            <a:r>
              <a:rPr lang="en-US" altLang="zh-TW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嵌入式 </a:t>
            </a:r>
            <a:r>
              <a:rPr lang="en-US" altLang="zh-TW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Linux </a:t>
            </a:r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主機開發環境搭建</a:t>
            </a:r>
            <a:endParaRPr lang="zh-TW" altLang="en-US" sz="4000" dirty="0"/>
          </a:p>
        </p:txBody>
      </p:sp>
      <p:pic>
        <p:nvPicPr>
          <p:cNvPr id="5" name="內容版面配置區 4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C42B491D-E36F-EE96-26EC-CFF67087D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82" y="1892737"/>
            <a:ext cx="5099818" cy="4351338"/>
          </a:xfrm>
        </p:spPr>
      </p:pic>
    </p:spTree>
    <p:extLst>
      <p:ext uri="{BB962C8B-B14F-4D97-AF65-F5344CB8AC3E}">
        <p14:creationId xmlns:p14="http://schemas.microsoft.com/office/powerpoint/2010/main" val="102038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61330F-C723-0435-D0C4-4238A2366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實作結果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 Linux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系統組態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TFTP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簡單檔案傳輸通訊協定實驗</a:t>
            </a:r>
            <a:endParaRPr lang="zh-TW" altLang="en-US" dirty="0"/>
          </a:p>
        </p:txBody>
      </p:sp>
      <p:pic>
        <p:nvPicPr>
          <p:cNvPr id="4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B10C69A3-B93E-BF3F-403C-5F6546BA35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82" y="1817236"/>
            <a:ext cx="5099818" cy="4351338"/>
          </a:xfrm>
        </p:spPr>
      </p:pic>
    </p:spTree>
    <p:extLst>
      <p:ext uri="{BB962C8B-B14F-4D97-AF65-F5344CB8AC3E}">
        <p14:creationId xmlns:p14="http://schemas.microsoft.com/office/powerpoint/2010/main" val="15559804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B0021E-1882-4A10-ED68-FD812C4B5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實作結果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 Linux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系統組態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NFS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網路檔案系統實驗</a:t>
            </a:r>
            <a:endParaRPr lang="zh-TW" altLang="en-US" dirty="0"/>
          </a:p>
        </p:txBody>
      </p:sp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11764A08-CFD3-DC45-52AB-7F7D720B27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7904"/>
            <a:ext cx="5099818" cy="4351338"/>
          </a:xfrm>
        </p:spPr>
      </p:pic>
    </p:spTree>
    <p:extLst>
      <p:ext uri="{BB962C8B-B14F-4D97-AF65-F5344CB8AC3E}">
        <p14:creationId xmlns:p14="http://schemas.microsoft.com/office/powerpoint/2010/main" val="1903415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234A0C-702F-61E6-6600-B410F28F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sz="2800" dirty="0"/>
              <a:t>-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2800" dirty="0"/>
              <a:t>(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</a:t>
            </a:r>
            <a:r>
              <a:rPr lang="en-US" altLang="zh-TW" sz="2800" dirty="0"/>
              <a:t>)</a:t>
            </a:r>
            <a:endParaRPr lang="zh-TW" altLang="en-US" sz="2800" dirty="0"/>
          </a:p>
        </p:txBody>
      </p:sp>
      <p:pic>
        <p:nvPicPr>
          <p:cNvPr id="7" name="內容版面配置區 6" descr="一張含有 文字, 字型, 數字, 行 的圖片&#10;&#10;自動產生的描述">
            <a:extLst>
              <a:ext uri="{FF2B5EF4-FFF2-40B4-BE49-F238E27FC236}">
                <a16:creationId xmlns:a16="http://schemas.microsoft.com/office/drawing/2014/main" id="{B1164CA5-FD71-F9FC-4273-42DDE90D9C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778" y="1798047"/>
            <a:ext cx="5944582" cy="2108211"/>
          </a:xfr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BAAF6E1B-DC72-812C-C994-D27861778F26}"/>
              </a:ext>
            </a:extLst>
          </p:cNvPr>
          <p:cNvSpPr txBox="1"/>
          <p:nvPr/>
        </p:nvSpPr>
        <p:spPr>
          <a:xfrm>
            <a:off x="7508147" y="1954635"/>
            <a:ext cx="392604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 </a:t>
            </a: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第一步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官方下載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</a:t>
            </a:r>
            <a:r>
              <a:rPr lang="en-US" altLang="zh-TW" sz="2400" dirty="0"/>
              <a:t>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安裝執行檔，下載好會出現執行檔在你指定的資料夾如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左圖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1C5CE37F-3ED7-24CD-7F79-CCEFBEF3B717}"/>
              </a:ext>
            </a:extLst>
          </p:cNvPr>
          <p:cNvSpPr/>
          <p:nvPr/>
        </p:nvSpPr>
        <p:spPr>
          <a:xfrm>
            <a:off x="3103927" y="3045204"/>
            <a:ext cx="2910979" cy="2936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10567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E8552C-0682-CA5B-EA2B-56F254859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請用實作圖解的方式說明</a:t>
            </a:r>
            <a:r>
              <a:rPr lang="en-US" altLang="zh-TW" sz="4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NFS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通訊協定工具的其它功能目的與操作指令？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08F047-1F51-1073-2F56-A9B22237D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0411"/>
            <a:ext cx="6049161" cy="450939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altLang="zh-TW" sz="72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7200" dirty="0">
                <a:latin typeface="標楷體" panose="03000509000000000000" pitchFamily="65" charset="-120"/>
                <a:ea typeface="標楷體" panose="03000509000000000000" pitchFamily="65" charset="-120"/>
              </a:rPr>
              <a:t>（簡單文件傳輸協議）</a:t>
            </a:r>
          </a:p>
          <a:p>
            <a:pPr marL="0" indent="0">
              <a:buNone/>
            </a:pPr>
            <a:r>
              <a:rPr lang="zh-TW" altLang="en-US" sz="720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功能與目的：</a:t>
            </a:r>
          </a:p>
          <a:p>
            <a:pPr marL="0" indent="0">
              <a:buNone/>
            </a:pPr>
            <a:r>
              <a:rPr lang="zh-TW" altLang="en-US" sz="7200" dirty="0">
                <a:latin typeface="標楷體" panose="03000509000000000000" pitchFamily="65" charset="-120"/>
                <a:ea typeface="標楷體" panose="03000509000000000000" pitchFamily="65" charset="-120"/>
              </a:rPr>
              <a:t>簡單文件傳輸：</a:t>
            </a:r>
            <a:r>
              <a:rPr lang="en-US" altLang="zh-TW" sz="7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7200" dirty="0">
                <a:latin typeface="標楷體" panose="03000509000000000000" pitchFamily="65" charset="-120"/>
                <a:ea typeface="標楷體" panose="03000509000000000000" pitchFamily="65" charset="-120"/>
              </a:rPr>
              <a:t>旨在提供一種簡單的文件傳輸機制，通常用於在計算機網絡中傳輸文件，例如配置文件、固件升級等。</a:t>
            </a:r>
          </a:p>
          <a:p>
            <a:pPr marL="0" indent="0">
              <a:buNone/>
            </a:pPr>
            <a:r>
              <a:rPr lang="zh-TW" altLang="en-US" sz="7200" dirty="0">
                <a:latin typeface="標楷體" panose="03000509000000000000" pitchFamily="65" charset="-120"/>
                <a:ea typeface="標楷體" panose="03000509000000000000" pitchFamily="65" charset="-120"/>
              </a:rPr>
              <a:t>無需身份驗證：相對於</a:t>
            </a:r>
            <a:r>
              <a:rPr lang="en-US" altLang="zh-TW" sz="7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FTP</a:t>
            </a:r>
            <a:r>
              <a:rPr lang="zh-TW" altLang="en-US" sz="7200" dirty="0">
                <a:latin typeface="標楷體" panose="03000509000000000000" pitchFamily="65" charset="-120"/>
                <a:ea typeface="標楷體" panose="03000509000000000000" pitchFamily="65" charset="-120"/>
              </a:rPr>
              <a:t>等傳輸協議，</a:t>
            </a:r>
            <a:r>
              <a:rPr lang="en-US" altLang="zh-TW" sz="7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7200" dirty="0">
                <a:latin typeface="標楷體" panose="03000509000000000000" pitchFamily="65" charset="-120"/>
                <a:ea typeface="標楷體" panose="03000509000000000000" pitchFamily="65" charset="-120"/>
              </a:rPr>
              <a:t>不進行身份驗證，因此適用於簡單的文件傳輸需求，但安全性較低。</a:t>
            </a:r>
            <a:endParaRPr lang="en-US" altLang="zh-TW" sz="7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常用操作指令：</a:t>
            </a:r>
          </a:p>
          <a:p>
            <a:pPr marL="0" indent="0">
              <a:buNone/>
            </a:pPr>
            <a:r>
              <a:rPr lang="en-US" altLang="zh-TW" sz="60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命令列工具：</a:t>
            </a:r>
          </a:p>
          <a:p>
            <a:pPr marL="0" indent="0">
              <a:buNone/>
            </a:pP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 [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選項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] 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主機 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[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端口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</a:p>
          <a:p>
            <a:pPr marL="0" indent="0">
              <a:buNone/>
            </a:pP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&gt; get &lt;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遠程文件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&gt; [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本地文件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：從遠程主機獲取文件。</a:t>
            </a:r>
          </a:p>
          <a:p>
            <a:pPr marL="0" indent="0">
              <a:buNone/>
            </a:pP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&gt; put &lt;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本地文件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&gt; [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遠程文件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：將文件上傳到遠程主機。</a:t>
            </a:r>
          </a:p>
          <a:p>
            <a:pPr marL="0" indent="0">
              <a:buNone/>
            </a:pP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&gt; connect &lt;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主機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&gt; [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端口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]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：連接到指定主機。</a:t>
            </a:r>
          </a:p>
          <a:p>
            <a:pPr marL="0" indent="0">
              <a:buNone/>
            </a:pP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&gt; quit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：退出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TFTP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會話。</a:t>
            </a:r>
          </a:p>
          <a:p>
            <a:pPr marL="0" indent="0">
              <a:buNone/>
            </a:pP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在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Linux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系統中的</a:t>
            </a: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tftp-hpa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工具：</a:t>
            </a:r>
          </a:p>
          <a:p>
            <a:pPr marL="0" indent="0">
              <a:buNone/>
            </a:pP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安裝：</a:t>
            </a: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sudo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apt install </a:t>
            </a: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tftpd-hpa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（以</a:t>
            </a:r>
            <a:r>
              <a:rPr lang="en-US" altLang="zh-TW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Ubuntu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為例）</a:t>
            </a:r>
          </a:p>
          <a:p>
            <a:pPr marL="0" indent="0">
              <a:buNone/>
            </a:pP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配置：編輯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etc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/default/</a:t>
            </a: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tftpd-hpa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以設置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伺服器的參數。</a:t>
            </a:r>
          </a:p>
          <a:p>
            <a:pPr marL="0" indent="0">
              <a:buNone/>
            </a:pPr>
            <a:r>
              <a:rPr lang="zh-TW" altLang="en-US" sz="5600" dirty="0">
                <a:latin typeface="標楷體" panose="03000509000000000000" pitchFamily="65" charset="-120"/>
                <a:ea typeface="標楷體" panose="03000509000000000000" pitchFamily="65" charset="-120"/>
              </a:rPr>
              <a:t>啟動服務：</a:t>
            </a: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sudo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systemctl</a:t>
            </a:r>
            <a:r>
              <a:rPr lang="en-US" altLang="zh-TW" sz="5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start </a:t>
            </a:r>
            <a:r>
              <a:rPr lang="en-US" altLang="zh-TW" sz="5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tftpd-hpa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" name="圖片 5" descr="一張含有 文字, 螢幕擷取畫面, 圓形, 行 的圖片&#10;&#10;自動產生的描述">
            <a:extLst>
              <a:ext uri="{FF2B5EF4-FFF2-40B4-BE49-F238E27FC236}">
                <a16:creationId xmlns:a16="http://schemas.microsoft.com/office/drawing/2014/main" id="{44840D3A-067F-53AE-F36F-3828AE40C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176" y="1820411"/>
            <a:ext cx="3896178" cy="461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141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2416AB-DC16-29F0-F14E-888EBB669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請用實作圖解的方式說明</a:t>
            </a:r>
            <a:r>
              <a:rPr lang="en-US" altLang="zh-TW" sz="4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NFS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通訊協定工具的其它功能目的與操作指令？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9557E7-513E-521B-562D-2FEB37B37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862" y="1887522"/>
            <a:ext cx="7290732" cy="429782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（網絡文件系統）</a:t>
            </a:r>
          </a:p>
          <a:p>
            <a:pPr marL="0" indent="0">
              <a:buNone/>
            </a:pP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功能與目的：</a:t>
            </a:r>
          </a:p>
          <a:p>
            <a:pPr marL="0" indent="0">
              <a:buNone/>
            </a:pP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網絡文件共享： 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允許不同計算機之間通過網絡共享文件系統，提供了類似本地文件系統的訪問機制。</a:t>
            </a:r>
          </a:p>
          <a:p>
            <a:pPr marL="0" indent="0">
              <a:buNone/>
            </a:pP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分佈式文件系統： 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允許將文件系統擴展到網絡中的多台計算機，使得文件可以在多個計算機之間共享和訪問。</a:t>
            </a:r>
          </a:p>
          <a:p>
            <a:pPr marL="0" indent="0">
              <a:buNone/>
            </a:pP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常用操作指令：</a:t>
            </a:r>
          </a:p>
          <a:p>
            <a:pPr marL="0" indent="0">
              <a:buNone/>
            </a:pP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掛載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共享： 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mount -t 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&lt;NFS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伺服器地址</a:t>
            </a:r>
            <a:r>
              <a:rPr lang="en-US" altLang="zh-TW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&gt;:&lt;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共享目錄</a:t>
            </a:r>
            <a:r>
              <a:rPr lang="en-US" altLang="zh-TW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&gt; &lt;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本地掛載點</a:t>
            </a:r>
            <a:r>
              <a:rPr lang="en-US" altLang="zh-TW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&gt;</a:t>
            </a:r>
          </a:p>
          <a:p>
            <a:pPr marL="0" indent="0">
              <a:buNone/>
            </a:pP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例如：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mount -t 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192.168.1.100:/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mnt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nfs_share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/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mnt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local_mount</a:t>
            </a:r>
            <a:endParaRPr lang="en-US" altLang="zh-TW" sz="6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卸載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共享： 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umount</a:t>
            </a:r>
            <a:r>
              <a:rPr lang="en-US" altLang="zh-TW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 &lt;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本地掛載點</a:t>
            </a:r>
            <a:r>
              <a:rPr lang="en-US" altLang="zh-TW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&gt;</a:t>
            </a:r>
          </a:p>
          <a:p>
            <a:pPr marL="0" indent="0">
              <a:buNone/>
            </a:pP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例如：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umount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/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mnt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local_mount</a:t>
            </a:r>
            <a:endParaRPr lang="en-US" altLang="zh-TW" sz="6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伺服器管理工具：</a:t>
            </a:r>
          </a:p>
          <a:p>
            <a:pPr marL="0" indent="0">
              <a:buNone/>
            </a:pP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exportfs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：管理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共享的配置。</a:t>
            </a:r>
          </a:p>
          <a:p>
            <a:pPr marL="0" indent="0">
              <a:buNone/>
            </a:pP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showmount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：顯示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伺服器上的共享信息。</a:t>
            </a:r>
          </a:p>
          <a:p>
            <a:pPr marL="0" indent="0">
              <a:buNone/>
            </a:pPr>
            <a:r>
              <a:rPr lang="en-US" altLang="zh-TW" sz="6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rpcinfo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：顯示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伺服器上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RPC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服務的信息。</a:t>
            </a:r>
          </a:p>
          <a:p>
            <a:pPr marL="0" indent="0">
              <a:buNone/>
            </a:pP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這些命令和工具可以幫助管理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伺服器和</a:t>
            </a:r>
            <a:r>
              <a:rPr lang="en-US" altLang="zh-TW" sz="6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6400" dirty="0">
                <a:latin typeface="標楷體" panose="03000509000000000000" pitchFamily="65" charset="-120"/>
                <a:ea typeface="標楷體" panose="03000509000000000000" pitchFamily="65" charset="-120"/>
              </a:rPr>
              <a:t>客戶端之間的文件共享操作。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5" name="圖片 4" descr="一張含有 圖表, 行, 文字, 螢幕擷取畫面 的圖片&#10;&#10;自動產生的描述">
            <a:extLst>
              <a:ext uri="{FF2B5EF4-FFF2-40B4-BE49-F238E27FC236}">
                <a16:creationId xmlns:a16="http://schemas.microsoft.com/office/drawing/2014/main" id="{7EC14188-C043-BE06-6DAB-936F681F8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091" y="2706129"/>
            <a:ext cx="4522477" cy="280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726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BE6D81-56EE-0EC4-EE5D-D2D56C1E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請用實作圖解的方式介紹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VMware Player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工具的其它功能？</a:t>
            </a:r>
            <a:endParaRPr lang="zh-TW" altLang="en-US" dirty="0"/>
          </a:p>
        </p:txBody>
      </p:sp>
      <p:pic>
        <p:nvPicPr>
          <p:cNvPr id="5" name="內容版面配置區 4" descr="一張含有 文字, 螢幕擷取畫面, 陳列, 軟體 的圖片&#10;&#10;自動產生的描述">
            <a:extLst>
              <a:ext uri="{FF2B5EF4-FFF2-40B4-BE49-F238E27FC236}">
                <a16:creationId xmlns:a16="http://schemas.microsoft.com/office/drawing/2014/main" id="{1E8A5268-1AC5-5B05-8F38-D469D8BE76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680" y="1978793"/>
            <a:ext cx="3942125" cy="4073295"/>
          </a:xfr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574CE41-D0B7-8972-59F9-FD297286B49A}"/>
              </a:ext>
            </a:extLst>
          </p:cNvPr>
          <p:cNvSpPr txBox="1"/>
          <p:nvPr/>
        </p:nvSpPr>
        <p:spPr>
          <a:xfrm>
            <a:off x="5570289" y="2030282"/>
            <a:ext cx="50753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zh-TW" altLang="en-US" b="1" i="0" dirty="0">
                <a:solidFill>
                  <a:srgbClr val="0D0D0D"/>
                </a:solidFill>
                <a:effectLst/>
                <a:latin typeface="Söhne"/>
              </a:rPr>
              <a:t>快照管理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：允許您創建和管理虛擬機的快照。快照是虛擬機的狀態快照，可以在需要時輕鬆恢復到這些狀態。</a:t>
            </a:r>
          </a:p>
          <a:p>
            <a:pPr algn="l">
              <a:buFont typeface="+mj-lt"/>
              <a:buAutoNum type="arabicPeriod"/>
            </a:pPr>
            <a:r>
              <a:rPr lang="zh-TW" altLang="en-US" b="1" i="0" dirty="0">
                <a:solidFill>
                  <a:srgbClr val="0D0D0D"/>
                </a:solidFill>
                <a:effectLst/>
                <a:latin typeface="Söhne"/>
              </a:rPr>
              <a:t>虛擬網絡編輯器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：允許您配置虛擬機的網絡設置，包括連接到</a:t>
            </a:r>
            <a:r>
              <a:rPr lang="en-US" altLang="zh-TW" b="0" i="0" dirty="0">
                <a:solidFill>
                  <a:srgbClr val="0D0D0D"/>
                </a:solidFill>
                <a:effectLst/>
                <a:latin typeface="Söhne"/>
              </a:rPr>
              <a:t>Internet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的方式、虛擬網絡和端口轉發等。</a:t>
            </a:r>
          </a:p>
          <a:p>
            <a:pPr algn="l">
              <a:buFont typeface="+mj-lt"/>
              <a:buAutoNum type="arabicPeriod"/>
            </a:pPr>
            <a:r>
              <a:rPr lang="zh-TW" altLang="en-US" b="1" i="0" dirty="0">
                <a:solidFill>
                  <a:srgbClr val="0D0D0D"/>
                </a:solidFill>
                <a:effectLst/>
                <a:latin typeface="Söhne"/>
              </a:rPr>
              <a:t>共享文件夾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：允許您在主機和虛擬機之間共享文件和資料夾，方便在主機和虛擬機之間進行文件交換。</a:t>
            </a:r>
          </a:p>
          <a:p>
            <a:pPr algn="l">
              <a:buFont typeface="+mj-lt"/>
              <a:buAutoNum type="arabicPeriod"/>
            </a:pPr>
            <a:r>
              <a:rPr lang="zh-TW" altLang="en-US" b="1" i="0" dirty="0">
                <a:solidFill>
                  <a:srgbClr val="0D0D0D"/>
                </a:solidFill>
                <a:effectLst/>
                <a:latin typeface="Söhne"/>
              </a:rPr>
              <a:t>虛擬設備支持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：支持連接虛擬機到主機的物理設備，如</a:t>
            </a:r>
            <a:r>
              <a:rPr lang="en-US" altLang="zh-TW" b="0" i="0" dirty="0">
                <a:solidFill>
                  <a:srgbClr val="0D0D0D"/>
                </a:solidFill>
                <a:effectLst/>
                <a:latin typeface="Söhne"/>
              </a:rPr>
              <a:t>USB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設備、打印機、</a:t>
            </a:r>
            <a:r>
              <a:rPr lang="en-US" altLang="zh-TW" b="0" i="0" dirty="0">
                <a:solidFill>
                  <a:srgbClr val="0D0D0D"/>
                </a:solidFill>
                <a:effectLst/>
                <a:latin typeface="Söhne"/>
              </a:rPr>
              <a:t>CD/DVD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驅動器等。</a:t>
            </a:r>
          </a:p>
          <a:p>
            <a:pPr algn="l">
              <a:buFont typeface="+mj-lt"/>
              <a:buAutoNum type="arabicPeriod"/>
            </a:pPr>
            <a:r>
              <a:rPr lang="zh-TW" altLang="en-US" b="1" i="0" dirty="0">
                <a:solidFill>
                  <a:srgbClr val="0D0D0D"/>
                </a:solidFill>
                <a:effectLst/>
                <a:latin typeface="Söhne"/>
              </a:rPr>
              <a:t>虛擬硬件設置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：允許您配置虛擬機的硬件設置，包括</a:t>
            </a:r>
            <a:r>
              <a:rPr lang="en-US" altLang="zh-TW" b="0" i="0" dirty="0">
                <a:solidFill>
                  <a:srgbClr val="0D0D0D"/>
                </a:solidFill>
                <a:effectLst/>
                <a:latin typeface="Söhne"/>
              </a:rPr>
              <a:t>CPU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和內存配置、顯示設備、聲音設備等。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540623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BFF33C-F6CD-E12D-0FF9-FB8D8D638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請用實作圖解的方式介紹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VMware Player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工具的其它功能？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38EA3A-C1DE-938F-F159-C60633B96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3570" y="1951283"/>
            <a:ext cx="4164435" cy="4306218"/>
          </a:xfrm>
        </p:spPr>
        <p:txBody>
          <a:bodyPr>
            <a:normAutofit fontScale="92500"/>
          </a:bodyPr>
          <a:lstStyle/>
          <a:p>
            <a:pPr algn="l">
              <a:buFont typeface="+mj-lt"/>
              <a:buAutoNum type="arabicPeriod"/>
            </a:pPr>
            <a:r>
              <a:rPr lang="en-US" altLang="zh-TW" b="1" i="0" dirty="0">
                <a:solidFill>
                  <a:srgbClr val="0D0D0D"/>
                </a:solidFill>
                <a:effectLst/>
                <a:latin typeface="Söhne"/>
              </a:rPr>
              <a:t>Unity</a:t>
            </a:r>
            <a:r>
              <a:rPr lang="zh-TW" altLang="en-US" b="1" i="0" dirty="0">
                <a:solidFill>
                  <a:srgbClr val="0D0D0D"/>
                </a:solidFill>
                <a:effectLst/>
                <a:latin typeface="Söhne"/>
              </a:rPr>
              <a:t>模式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：</a:t>
            </a:r>
            <a:r>
              <a:rPr lang="en-US" altLang="zh-TW" b="0" i="0" dirty="0">
                <a:solidFill>
                  <a:srgbClr val="0D0D0D"/>
                </a:solidFill>
                <a:effectLst/>
                <a:latin typeface="Söhne"/>
              </a:rPr>
              <a:t>Unity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模式允許您將虛擬機的應用程序窗口集成到主機桌面中，使得虛擬機和主機之間的切換更加方便。</a:t>
            </a:r>
          </a:p>
          <a:p>
            <a:pPr algn="l">
              <a:buFont typeface="+mj-lt"/>
              <a:buAutoNum type="arabicPeriod"/>
            </a:pPr>
            <a:r>
              <a:rPr lang="zh-TW" altLang="en-US" b="1" i="0" dirty="0">
                <a:solidFill>
                  <a:srgbClr val="0D0D0D"/>
                </a:solidFill>
                <a:effectLst/>
                <a:latin typeface="Söhne"/>
              </a:rPr>
              <a:t>設備隔離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：可根據需要將虛擬機隔離在單獨的虛擬網絡中，以提高安全性。</a:t>
            </a:r>
          </a:p>
          <a:p>
            <a:pPr algn="l">
              <a:buFont typeface="+mj-lt"/>
              <a:buAutoNum type="arabicPeriod"/>
            </a:pPr>
            <a:r>
              <a:rPr lang="zh-TW" altLang="en-US" b="1" i="0" dirty="0">
                <a:solidFill>
                  <a:srgbClr val="0D0D0D"/>
                </a:solidFill>
                <a:effectLst/>
                <a:latin typeface="Söhne"/>
              </a:rPr>
              <a:t>多屏幕支持</a:t>
            </a:r>
            <a:r>
              <a:rPr lang="zh-TW" altLang="en-US" b="0" i="0" dirty="0">
                <a:solidFill>
                  <a:srgbClr val="0D0D0D"/>
                </a:solidFill>
                <a:effectLst/>
                <a:latin typeface="Söhne"/>
              </a:rPr>
              <a:t>：支持在虛擬機中使用多個顯示器，以提高工作效率。</a:t>
            </a:r>
          </a:p>
          <a:p>
            <a:endParaRPr lang="zh-TW" altLang="en-US" dirty="0"/>
          </a:p>
        </p:txBody>
      </p:sp>
      <p:pic>
        <p:nvPicPr>
          <p:cNvPr id="4" name="內容版面配置區 4" descr="一張含有 文字, 螢幕擷取畫面, 陳列, 軟體 的圖片&#10;&#10;自動產生的描述">
            <a:extLst>
              <a:ext uri="{FF2B5EF4-FFF2-40B4-BE49-F238E27FC236}">
                <a16:creationId xmlns:a16="http://schemas.microsoft.com/office/drawing/2014/main" id="{D6B50DD4-547C-1CDD-7B55-2F754CB50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95" y="1964647"/>
            <a:ext cx="4673369" cy="42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2699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DB1B84-AA61-F5C9-808E-041B6F5CB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自問自答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-TFTP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與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NFS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區別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321548-AB2C-0DDE-E3D4-5D5295252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6173"/>
            <a:ext cx="10763775" cy="497784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 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Trivial File Transfer Protocol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NFS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File System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是兩種用於計算機網絡中進行文件傳輸和共享的不同協議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1.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功能和用途：</a:t>
            </a:r>
          </a:p>
          <a:p>
            <a:pPr marL="0" indent="0">
              <a:buNone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： 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是一種簡單的文件傳輸協議，用於在計算機網絡中傳輸文件。它通常需要與啟動程序（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boot loader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）配合使用。在許多情況下，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被用來傳輸啟動程序和相關的系統映像，這些映像可以是操作系統的核心、初始化文件系統等。使用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傳輸這些文件可以讓啟動程序從網絡中加載所需的文件，而無需依賴於本地存儲媒介。實際上使用來除錯測試核心，且因為它具有簡單和輕量級的特點。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不提供身份驗證或加密，因此安全性較低。</a:t>
            </a:r>
          </a:p>
          <a:p>
            <a:pPr marL="0" indent="0">
              <a:buNone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 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： 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是一種網絡文件系統，允許在計算機網絡中共享文件系統。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NFS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是目標板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(Target)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掛載放在工作主機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Host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上的根檔案系統。此時在工作主機的檔案系統中進行的操作同步反映在目標板上；反之，在目標板上進行的操作也同步反映在主機中的根檔案系統上。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提供了類似本地文件系統的訪問機制，允許多個計算機通過網絡訪問和共享文件。它適用於需要在多台計算機之間共享大量數據的場景，提供了更豐富的功能和更高的安全性。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2.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身份驗證和安全性：</a:t>
            </a:r>
          </a:p>
          <a:p>
            <a:pPr marL="0" indent="0">
              <a:buNone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通常不進行身份驗證，且不提供加密功能，因此在網絡中傳輸的文件可能會受到安全威脅。</a:t>
            </a:r>
          </a:p>
          <a:p>
            <a:pPr marL="0" indent="0">
              <a:buNone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 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NFS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可以配置為支持各種身份驗證和安全機制，包括基於用戶的身份驗證和訪問控制列表（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ACL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）。這使得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能夠提供更高級別的安全性，以保護共享的文件和數據。</a:t>
            </a:r>
          </a:p>
        </p:txBody>
      </p:sp>
    </p:spTree>
    <p:extLst>
      <p:ext uri="{BB962C8B-B14F-4D97-AF65-F5344CB8AC3E}">
        <p14:creationId xmlns:p14="http://schemas.microsoft.com/office/powerpoint/2010/main" val="27240328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3D2C58-AA16-4C25-5383-22B9991CC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自問自答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-TFTP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與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NFS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區別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DD7CE3-BF5C-6545-58A0-4D045CC19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100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適用範圍：</a:t>
            </a:r>
          </a:p>
          <a:p>
            <a:pPr marL="0" indent="0">
              <a:buNone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 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： 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適用於簡單的文件傳輸需求，例如小型文件的傳輸或簡單的網絡引導過程。</a:t>
            </a:r>
          </a:p>
          <a:p>
            <a:pPr marL="0" indent="0">
              <a:buNone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： 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適用於需要在多個計算機之間共享大量數據的場景，例如共享用戶文件、應用程序數據等。</a:t>
            </a:r>
          </a:p>
          <a:p>
            <a:pPr marL="0" indent="0">
              <a:buNone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性能：</a:t>
            </a:r>
          </a:p>
          <a:p>
            <a:pPr marL="0" indent="0">
              <a:buNone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： 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通常具有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較低的性能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，因為它是一種簡單的協議，不具備複雜的優化功能。</a:t>
            </a:r>
          </a:p>
          <a:p>
            <a:pPr marL="0" indent="0">
              <a:buNone/>
            </a:pP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 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： 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在適當配置和優化的情況下可以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提供較高的性能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，尤其是在局域網（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LAN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）或高速網絡中。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總的來說，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TFTP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適用於簡單的文件傳輸需求，而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NFS</a:t>
            </a:r>
            <a:r>
              <a:rPr lang="zh-TW" altLang="en-US" sz="1800">
                <a:latin typeface="標楷體" panose="03000509000000000000" pitchFamily="65" charset="-120"/>
                <a:ea typeface="標楷體" panose="03000509000000000000" pitchFamily="65" charset="-120"/>
              </a:rPr>
              <a:t>適用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於複雜的文件共享和訪問需求，具有更高級別的功能和安全性。</a:t>
            </a: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8380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3ADB36-E61F-FE08-5524-A03C71F25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4400" dirty="0"/>
              <a:t>(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</a:t>
            </a:r>
            <a:r>
              <a:rPr lang="en-US" altLang="zh-TW" sz="4400" dirty="0"/>
              <a:t>)</a:t>
            </a:r>
            <a:endParaRPr lang="zh-TW" altLang="en-US" dirty="0"/>
          </a:p>
        </p:txBody>
      </p:sp>
      <p:pic>
        <p:nvPicPr>
          <p:cNvPr id="5" name="內容版面配置區 4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A17A680C-B570-3318-D155-B106E1427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89586"/>
            <a:ext cx="5286346" cy="4090372"/>
          </a:xfrm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916D4A14-CD92-0DE0-287B-5ED40C8FD411}"/>
              </a:ext>
            </a:extLst>
          </p:cNvPr>
          <p:cNvSpPr/>
          <p:nvPr/>
        </p:nvSpPr>
        <p:spPr>
          <a:xfrm>
            <a:off x="4018327" y="5670958"/>
            <a:ext cx="1216403" cy="3502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7BE1EF0-8BD8-E9B1-DCC4-A90013595ED8}"/>
              </a:ext>
            </a:extLst>
          </p:cNvPr>
          <p:cNvSpPr txBox="1"/>
          <p:nvPr/>
        </p:nvSpPr>
        <p:spPr>
          <a:xfrm>
            <a:off x="6274965" y="1929468"/>
            <a:ext cx="45552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第二步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下載好執行檔後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,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直接點開執行檔</a:t>
            </a:r>
            <a:r>
              <a:rPr lang="en-US" altLang="zh-TW" sz="2400" dirty="0"/>
              <a:t>,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顯示出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 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setup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的畫面，直接點選下一步。</a:t>
            </a:r>
          </a:p>
        </p:txBody>
      </p:sp>
    </p:spTree>
    <p:extLst>
      <p:ext uri="{BB962C8B-B14F-4D97-AF65-F5344CB8AC3E}">
        <p14:creationId xmlns:p14="http://schemas.microsoft.com/office/powerpoint/2010/main" val="3128203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3042AA-ED75-9B2C-70BF-C742AC394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4400" dirty="0"/>
              <a:t>(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</a:t>
            </a:r>
            <a:r>
              <a:rPr lang="en-US" altLang="zh-TW" sz="4400" dirty="0"/>
              <a:t>)</a:t>
            </a:r>
            <a:endParaRPr lang="zh-TW" altLang="en-US" dirty="0"/>
          </a:p>
        </p:txBody>
      </p:sp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CC5E809E-6811-631A-2EA0-D12C71E2F1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" t="2069" r="780" b="873"/>
          <a:stretch/>
        </p:blipFill>
        <p:spPr>
          <a:xfrm>
            <a:off x="897623" y="2340528"/>
            <a:ext cx="5285064" cy="3976382"/>
          </a:xfr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B92227E-7C16-13FF-42F3-575AC7A486EC}"/>
              </a:ext>
            </a:extLst>
          </p:cNvPr>
          <p:cNvSpPr txBox="1"/>
          <p:nvPr/>
        </p:nvSpPr>
        <p:spPr>
          <a:xfrm>
            <a:off x="6660858" y="2155862"/>
            <a:ext cx="40434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第三步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-VMware 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授權合約，必須先同意授權協議的條款，才可以進行下一步</a:t>
            </a:r>
            <a:r>
              <a: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TW" altLang="en-US" sz="2400" dirty="0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369E0006-9AD0-0AE0-9756-D81CE6492F45}"/>
              </a:ext>
            </a:extLst>
          </p:cNvPr>
          <p:cNvSpPr/>
          <p:nvPr/>
        </p:nvSpPr>
        <p:spPr>
          <a:xfrm>
            <a:off x="4093828" y="5966633"/>
            <a:ext cx="1216403" cy="3502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891105FD-38D2-0A86-8509-6732395935EA}"/>
              </a:ext>
            </a:extLst>
          </p:cNvPr>
          <p:cNvSpPr/>
          <p:nvPr/>
        </p:nvSpPr>
        <p:spPr>
          <a:xfrm>
            <a:off x="897623" y="5293453"/>
            <a:ext cx="2919368" cy="3502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4722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0F2A03-1AC5-DB4A-9878-A7C1D9621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4400" dirty="0"/>
              <a:t>(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</a:t>
            </a:r>
            <a:r>
              <a:rPr lang="en-US" altLang="zh-TW" sz="4400" dirty="0"/>
              <a:t>)</a:t>
            </a:r>
            <a:endParaRPr lang="zh-TW" altLang="en-US" dirty="0"/>
          </a:p>
        </p:txBody>
      </p:sp>
      <p:pic>
        <p:nvPicPr>
          <p:cNvPr id="5" name="內容版面配置區 4" descr="一張含有 文字, 螢幕擷取畫面, 軟體, 陳列 的圖片&#10;&#10;自動產生的描述">
            <a:extLst>
              <a:ext uri="{FF2B5EF4-FFF2-40B4-BE49-F238E27FC236}">
                <a16:creationId xmlns:a16="http://schemas.microsoft.com/office/drawing/2014/main" id="{4A4CDEC9-AF5B-ED96-CA55-00A66AA815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072805"/>
            <a:ext cx="5254067" cy="4023195"/>
          </a:xfrm>
        </p:spPr>
      </p:pic>
      <p:sp>
        <p:nvSpPr>
          <p:cNvPr id="4" name="橢圓 3">
            <a:extLst>
              <a:ext uri="{FF2B5EF4-FFF2-40B4-BE49-F238E27FC236}">
                <a16:creationId xmlns:a16="http://schemas.microsoft.com/office/drawing/2014/main" id="{C7B48538-6F85-1FD1-A51C-63EB9745655D}"/>
              </a:ext>
            </a:extLst>
          </p:cNvPr>
          <p:cNvSpPr/>
          <p:nvPr/>
        </p:nvSpPr>
        <p:spPr>
          <a:xfrm>
            <a:off x="4018327" y="5670958"/>
            <a:ext cx="1216403" cy="3502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935A663-4D76-FE6F-755A-0F0451CF77ED}"/>
              </a:ext>
            </a:extLst>
          </p:cNvPr>
          <p:cNvSpPr txBox="1"/>
          <p:nvPr/>
        </p:nvSpPr>
        <p:spPr>
          <a:xfrm>
            <a:off x="6291743" y="1879134"/>
            <a:ext cx="36156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第四步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可依照你的硬碟大小或你想儲存的路徑進行更改路徑，點選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Change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調整好路徑後，點選下一步。</a:t>
            </a:r>
            <a:endParaRPr lang="zh-TW" altLang="en-US" sz="2400" dirty="0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54FF6E1B-64BE-D8E8-7808-77526CF55D87}"/>
              </a:ext>
            </a:extLst>
          </p:cNvPr>
          <p:cNvSpPr/>
          <p:nvPr/>
        </p:nvSpPr>
        <p:spPr>
          <a:xfrm>
            <a:off x="4875863" y="3189214"/>
            <a:ext cx="1216403" cy="3502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84A56054-67E1-06E0-6694-10740FF23BE9}"/>
              </a:ext>
            </a:extLst>
          </p:cNvPr>
          <p:cNvSpPr/>
          <p:nvPr/>
        </p:nvSpPr>
        <p:spPr>
          <a:xfrm>
            <a:off x="1183429" y="3221538"/>
            <a:ext cx="1777885" cy="4149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7382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C5C06-7C00-719F-3BCB-A7CCD63DD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4400" dirty="0"/>
              <a:t>(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ware Player</a:t>
            </a:r>
            <a:r>
              <a:rPr lang="en-US" altLang="zh-TW" sz="4400" dirty="0"/>
              <a:t>)</a:t>
            </a:r>
            <a:endParaRPr lang="zh-TW" altLang="en-US" dirty="0"/>
          </a:p>
        </p:txBody>
      </p:sp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924D21DC-BC5B-DC6E-59DD-79584C4667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" r="1084" b="1"/>
          <a:stretch/>
        </p:blipFill>
        <p:spPr>
          <a:xfrm>
            <a:off x="838200" y="2265028"/>
            <a:ext cx="4723701" cy="3610278"/>
          </a:xfrm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32590C34-1096-E0D6-9039-637DF28DD3B3}"/>
              </a:ext>
            </a:extLst>
          </p:cNvPr>
          <p:cNvSpPr/>
          <p:nvPr/>
        </p:nvSpPr>
        <p:spPr>
          <a:xfrm>
            <a:off x="838200" y="3253861"/>
            <a:ext cx="2399950" cy="3502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7F7649C5-45F1-9DF3-B6C1-DF3E59B42854}"/>
              </a:ext>
            </a:extLst>
          </p:cNvPr>
          <p:cNvSpPr/>
          <p:nvPr/>
        </p:nvSpPr>
        <p:spPr>
          <a:xfrm>
            <a:off x="3791823" y="5486400"/>
            <a:ext cx="947957" cy="38890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9F5D1CC-0175-0AA9-01E0-654C14AAFB79}"/>
              </a:ext>
            </a:extLst>
          </p:cNvPr>
          <p:cNvSpPr txBox="1"/>
          <p:nvPr/>
        </p:nvSpPr>
        <p:spPr>
          <a:xfrm>
            <a:off x="6014906" y="2080470"/>
            <a:ext cx="38841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第五步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選擇是否檢查更新，加入用戶體驗改善計畫，只要點選這個步驟，在使用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VMware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時，它會自行檢查是否有需要更新並且詢問你是否需要更新。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85346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91C69C-D6AD-532A-2A24-08053A963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4400" dirty="0"/>
              <a:t>(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ware Player</a:t>
            </a:r>
            <a:r>
              <a:rPr lang="en-US" altLang="zh-TW" sz="4400" dirty="0"/>
              <a:t>)</a:t>
            </a:r>
            <a:endParaRPr lang="zh-TW" altLang="en-US" dirty="0"/>
          </a:p>
        </p:txBody>
      </p:sp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AB960154-FC5A-B37B-3B18-B69F7D1703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74" r="1333"/>
          <a:stretch/>
        </p:blipFill>
        <p:spPr>
          <a:xfrm>
            <a:off x="1093415" y="2298583"/>
            <a:ext cx="4711768" cy="3615157"/>
          </a:xfr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713A126A-8736-A15D-B7F2-56ED2F9610AE}"/>
              </a:ext>
            </a:extLst>
          </p:cNvPr>
          <p:cNvSpPr txBox="1"/>
          <p:nvPr/>
        </p:nvSpPr>
        <p:spPr>
          <a:xfrm>
            <a:off x="6097398" y="2298583"/>
            <a:ext cx="477473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第六步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用戶體驗改善計畫，這能夠發系統數據及用戶使用情況統計資訊回傳給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讓軟體改善得更加人性化且簡易。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22589B72-F951-AD9E-7DA5-591A6BE05679}"/>
              </a:ext>
            </a:extLst>
          </p:cNvPr>
          <p:cNvSpPr/>
          <p:nvPr/>
        </p:nvSpPr>
        <p:spPr>
          <a:xfrm>
            <a:off x="838200" y="3253861"/>
            <a:ext cx="2399950" cy="3502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3126DC2C-6193-0498-1F1A-2B776B0B6B6B}"/>
              </a:ext>
            </a:extLst>
          </p:cNvPr>
          <p:cNvSpPr/>
          <p:nvPr/>
        </p:nvSpPr>
        <p:spPr>
          <a:xfrm>
            <a:off x="3951215" y="5595457"/>
            <a:ext cx="1082180" cy="2658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6361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D3EA0D-09B2-C36F-F134-184144207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實作步驟</a:t>
            </a:r>
            <a:r>
              <a:rPr lang="en-US" altLang="zh-TW" dirty="0"/>
              <a:t>-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安裝虛擬機</a:t>
            </a:r>
            <a:r>
              <a:rPr lang="en-US" altLang="zh-TW" sz="4400" dirty="0"/>
              <a:t>(</a:t>
            </a:r>
            <a:r>
              <a:rPr lang="en-US" altLang="zh-TW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Player</a:t>
            </a:r>
            <a:r>
              <a:rPr lang="en-US" altLang="zh-TW" sz="4400" dirty="0"/>
              <a:t>)</a:t>
            </a:r>
            <a:endParaRPr lang="zh-TW" altLang="en-US" dirty="0"/>
          </a:p>
        </p:txBody>
      </p:sp>
      <p:pic>
        <p:nvPicPr>
          <p:cNvPr id="5" name="內容版面配置區 4" descr="一張含有 文字, 電子產品, 螢幕擷取畫面, 陳列 的圖片&#10;&#10;自動產生的描述">
            <a:extLst>
              <a:ext uri="{FF2B5EF4-FFF2-40B4-BE49-F238E27FC236}">
                <a16:creationId xmlns:a16="http://schemas.microsoft.com/office/drawing/2014/main" id="{F1CF7663-DC5C-3F59-FB17-C02CB6E0F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36" y="2297395"/>
            <a:ext cx="4750044" cy="3632387"/>
          </a:xfrm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1A2A4B41-9474-278A-1156-D5397ADE7C89}"/>
              </a:ext>
            </a:extLst>
          </p:cNvPr>
          <p:cNvSpPr/>
          <p:nvPr/>
        </p:nvSpPr>
        <p:spPr>
          <a:xfrm>
            <a:off x="1173758" y="3253861"/>
            <a:ext cx="3029125" cy="9238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0217292-AAB0-D83E-CCCF-B1C15706BF9E}"/>
              </a:ext>
            </a:extLst>
          </p:cNvPr>
          <p:cNvSpPr txBox="1"/>
          <p:nvPr/>
        </p:nvSpPr>
        <p:spPr>
          <a:xfrm>
            <a:off x="6096000" y="2297395"/>
            <a:ext cx="3744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第七步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創建快捷鍵，顯示快捷在桌面跟開始的程式資料夾，方便開啟。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1D98CB49-1A17-1BF1-A8CB-4AC945FCCB2F}"/>
              </a:ext>
            </a:extLst>
          </p:cNvPr>
          <p:cNvSpPr/>
          <p:nvPr/>
        </p:nvSpPr>
        <p:spPr>
          <a:xfrm>
            <a:off x="3816991" y="5452843"/>
            <a:ext cx="1166070" cy="6221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88A3A87E-10AD-6C6D-1C83-BC5936449B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28989" r="65366" b="51682"/>
          <a:stretch/>
        </p:blipFill>
        <p:spPr>
          <a:xfrm>
            <a:off x="7838316" y="4021536"/>
            <a:ext cx="3381086" cy="1540365"/>
          </a:xfrm>
          <a:prstGeom prst="rect">
            <a:avLst/>
          </a:prstGeom>
        </p:spPr>
      </p:pic>
      <p:pic>
        <p:nvPicPr>
          <p:cNvPr id="10" name="圖片 9" descr="一張含有 文字, 字型, 圖形, 標誌 的圖片&#10;&#10;自動產生的描述">
            <a:extLst>
              <a:ext uri="{FF2B5EF4-FFF2-40B4-BE49-F238E27FC236}">
                <a16:creationId xmlns:a16="http://schemas.microsoft.com/office/drawing/2014/main" id="{39D9E994-B00D-9B31-CB84-F49401E357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21536"/>
            <a:ext cx="1428925" cy="161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6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2597</Words>
  <Application>Microsoft Office PowerPoint</Application>
  <PresentationFormat>寬螢幕</PresentationFormat>
  <Paragraphs>133</Paragraphs>
  <Slides>35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2" baseType="lpstr">
      <vt:lpstr>Söhne</vt:lpstr>
      <vt:lpstr>標楷體</vt:lpstr>
      <vt:lpstr>Aptos</vt:lpstr>
      <vt:lpstr>Aptos Display</vt:lpstr>
      <vt:lpstr>Arial</vt:lpstr>
      <vt:lpstr>Times New Roman</vt:lpstr>
      <vt:lpstr>Office 佈景主題</vt:lpstr>
      <vt:lpstr>[Lab02]請實作「EmbeddedLinux移植及應用驅動」手冊中的第1章與第2章實驗：嵌入式Linux主機開發環境搭建與嵌入式Linux主機除錯測試環境搭建，請用實作圖解的方式說明實際的實作步驟？以及實作結果？請用實作圖解的方式說明tftp與NFS通訊協定工具的其它功能目的與操作指令？請用實作圖解的方式介紹VMware Player工具的其它功能？  </vt:lpstr>
      <vt:lpstr>目錄</vt:lpstr>
      <vt:lpstr>實作步驟-安裝虛擬機(VMware Player)</vt:lpstr>
      <vt:lpstr>實作步驟-安裝虛擬機(VMware Player)</vt:lpstr>
      <vt:lpstr>實作步驟-安裝虛擬機(VMware Player)</vt:lpstr>
      <vt:lpstr>實作步驟-安裝虛擬機(VMware Player)</vt:lpstr>
      <vt:lpstr>實作步驟-安裝虛擬機(VMware Player)</vt:lpstr>
      <vt:lpstr>實作步驟-安裝虛擬機(VMware Player)</vt:lpstr>
      <vt:lpstr>實作步驟-安裝虛擬機(VMware Player)</vt:lpstr>
      <vt:lpstr>實作步驟-安裝虛擬機(VMware Player)</vt:lpstr>
      <vt:lpstr>實作步驟-安裝虛擬機(VMware Player)</vt:lpstr>
      <vt:lpstr>實作步驟-安裝虛擬機(VMware Player)</vt:lpstr>
      <vt:lpstr>實作步驟-建立虛擬機</vt:lpstr>
      <vt:lpstr>實作步驟-建立虛擬機</vt:lpstr>
      <vt:lpstr>實作步驟-建立虛擬機</vt:lpstr>
      <vt:lpstr>實作步驟-建立虛擬機</vt:lpstr>
      <vt:lpstr>實作步驟-建立虛擬機</vt:lpstr>
      <vt:lpstr>實作步驟-建立虛擬機</vt:lpstr>
      <vt:lpstr>實作步驟-建立虛擬機</vt:lpstr>
      <vt:lpstr>實作步驟-建立虛擬機</vt:lpstr>
      <vt:lpstr>實作步驟-建立虛擬機</vt:lpstr>
      <vt:lpstr>實作步驟-建立虛擬機</vt:lpstr>
      <vt:lpstr>實作步驟-啟動虛擬機器</vt:lpstr>
      <vt:lpstr>實作步驟-設置ROOT的密碼</vt:lpstr>
      <vt:lpstr>實作步驟-Linux 系統組態 TFTP 簡單檔案傳輸通訊協定實驗</vt:lpstr>
      <vt:lpstr>實作步驟-Linux 系統組態 NFS 網路檔案系統實驗</vt:lpstr>
      <vt:lpstr>實作結果-嵌入式 Linux 主機開發環境搭建</vt:lpstr>
      <vt:lpstr>實作結果- Linux 系統組態 TFTP 簡單檔案傳輸通訊協定實驗</vt:lpstr>
      <vt:lpstr>實作結果- Linux 系統組態 NFS 網路檔案系統實驗</vt:lpstr>
      <vt:lpstr>請用實作圖解的方式說明tftp與NFS通訊協定工具的其它功能目的與操作指令？</vt:lpstr>
      <vt:lpstr>請用實作圖解的方式說明tftp與NFS通訊協定工具的其它功能目的與操作指令？</vt:lpstr>
      <vt:lpstr>請用實作圖解的方式介紹VMware Player工具的其它功能？</vt:lpstr>
      <vt:lpstr>請用實作圖解的方式介紹VMware Player工具的其它功能？</vt:lpstr>
      <vt:lpstr>自問自答-TFTP與NFS區別</vt:lpstr>
      <vt:lpstr>自問自答-TFTP與NFS區別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Lab02]請實作「EmbeddedLinux移植及應用驅動」手冊中的第1章與第2章實驗：嵌入式Linux主機開發環境搭建與嵌入式Linux主機除錯測試環境搭建，請用實作圖解的方式說明實際的實作步驟？以及實作結果？請用實作圖解的方式說明tftp與NFS通訊協定工具的其它功能目的與操作指令？請用實作圖解的方式介紹VMware Player工具的其它功能？  </dc:title>
  <dc:creator>宸維 曹</dc:creator>
  <cp:lastModifiedBy>宸維 曹</cp:lastModifiedBy>
  <cp:revision>30</cp:revision>
  <dcterms:created xsi:type="dcterms:W3CDTF">2024-03-19T08:17:07Z</dcterms:created>
  <dcterms:modified xsi:type="dcterms:W3CDTF">2024-03-20T09:28:12Z</dcterms:modified>
</cp:coreProperties>
</file>

<file path=docProps/thumbnail.jpeg>
</file>